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62" r:id="rId4"/>
    <p:sldId id="260" r:id="rId5"/>
    <p:sldId id="258" r:id="rId6"/>
    <p:sldId id="261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P\Documents\TREATMENT%20SUMMARY%20SHEET%20FOR%20THE%20YEAR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TREATMENT SUMMARY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Sheet1!$C$31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Sheet1!$B$32:$B$39</c:f>
              <c:strCache>
                <c:ptCount val="8"/>
                <c:pt idx="0">
                  <c:v>RX</c:v>
                </c:pt>
                <c:pt idx="1">
                  <c:v>SELF</c:v>
                </c:pt>
                <c:pt idx="2">
                  <c:v>ER</c:v>
                </c:pt>
                <c:pt idx="3">
                  <c:v>POSITIVE</c:v>
                </c:pt>
                <c:pt idx="4">
                  <c:v>NEGATIVE </c:v>
                </c:pt>
                <c:pt idx="5">
                  <c:v>MISCARRIAGES</c:v>
                </c:pt>
                <c:pt idx="6">
                  <c:v>DELIVERIES</c:v>
                </c:pt>
                <c:pt idx="7">
                  <c:v>CANCELLED RX</c:v>
                </c:pt>
              </c:strCache>
            </c:strRef>
          </c:cat>
          <c:val>
            <c:numRef>
              <c:f>Sheet1!$C$32:$C$39</c:f>
              <c:numCache>
                <c:formatCode>General</c:formatCode>
                <c:ptCount val="8"/>
                <c:pt idx="0">
                  <c:v>53</c:v>
                </c:pt>
                <c:pt idx="1">
                  <c:v>19</c:v>
                </c:pt>
                <c:pt idx="2">
                  <c:v>34</c:v>
                </c:pt>
                <c:pt idx="3">
                  <c:v>17</c:v>
                </c:pt>
                <c:pt idx="4">
                  <c:v>32</c:v>
                </c:pt>
                <c:pt idx="5">
                  <c:v>2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Sheet1!$D$31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Sheet1!$B$32:$B$39</c:f>
              <c:strCache>
                <c:ptCount val="8"/>
                <c:pt idx="0">
                  <c:v>RX</c:v>
                </c:pt>
                <c:pt idx="1">
                  <c:v>SELF</c:v>
                </c:pt>
                <c:pt idx="2">
                  <c:v>ER</c:v>
                </c:pt>
                <c:pt idx="3">
                  <c:v>POSITIVE</c:v>
                </c:pt>
                <c:pt idx="4">
                  <c:v>NEGATIVE </c:v>
                </c:pt>
                <c:pt idx="5">
                  <c:v>MISCARRIAGES</c:v>
                </c:pt>
                <c:pt idx="6">
                  <c:v>DELIVERIES</c:v>
                </c:pt>
                <c:pt idx="7">
                  <c:v>CANCELLED RX</c:v>
                </c:pt>
              </c:strCache>
            </c:strRef>
          </c:cat>
          <c:val>
            <c:numRef>
              <c:f>Sheet1!$D$32:$D$39</c:f>
              <c:numCache>
                <c:formatCode>General</c:formatCode>
                <c:ptCount val="8"/>
                <c:pt idx="0">
                  <c:v>150</c:v>
                </c:pt>
                <c:pt idx="1">
                  <c:v>45</c:v>
                </c:pt>
                <c:pt idx="2">
                  <c:v>105</c:v>
                </c:pt>
                <c:pt idx="3">
                  <c:v>46</c:v>
                </c:pt>
                <c:pt idx="4">
                  <c:v>83</c:v>
                </c:pt>
                <c:pt idx="5">
                  <c:v>3</c:v>
                </c:pt>
                <c:pt idx="6">
                  <c:v>18</c:v>
                </c:pt>
                <c:pt idx="7">
                  <c:v>21</c:v>
                </c:pt>
              </c:numCache>
            </c:numRef>
          </c:val>
        </c:ser>
        <c:ser>
          <c:idx val="2"/>
          <c:order val="2"/>
          <c:tx>
            <c:strRef>
              <c:f>Sheet1!$E$31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Sheet1!$B$32:$B$39</c:f>
              <c:strCache>
                <c:ptCount val="8"/>
                <c:pt idx="0">
                  <c:v>RX</c:v>
                </c:pt>
                <c:pt idx="1">
                  <c:v>SELF</c:v>
                </c:pt>
                <c:pt idx="2">
                  <c:v>ER</c:v>
                </c:pt>
                <c:pt idx="3">
                  <c:v>POSITIVE</c:v>
                </c:pt>
                <c:pt idx="4">
                  <c:v>NEGATIVE </c:v>
                </c:pt>
                <c:pt idx="5">
                  <c:v>MISCARRIAGES</c:v>
                </c:pt>
                <c:pt idx="6">
                  <c:v>DELIVERIES</c:v>
                </c:pt>
                <c:pt idx="7">
                  <c:v>CANCELLED RX</c:v>
                </c:pt>
              </c:strCache>
            </c:strRef>
          </c:cat>
          <c:val>
            <c:numRef>
              <c:f>Sheet1!$E$32:$E$39</c:f>
              <c:numCache>
                <c:formatCode>General</c:formatCode>
                <c:ptCount val="8"/>
                <c:pt idx="0">
                  <c:v>237</c:v>
                </c:pt>
                <c:pt idx="1">
                  <c:v>81</c:v>
                </c:pt>
                <c:pt idx="2">
                  <c:v>156</c:v>
                </c:pt>
                <c:pt idx="3">
                  <c:v>95</c:v>
                </c:pt>
                <c:pt idx="4">
                  <c:v>111</c:v>
                </c:pt>
                <c:pt idx="5">
                  <c:v>9</c:v>
                </c:pt>
                <c:pt idx="6">
                  <c:v>62</c:v>
                </c:pt>
              </c:numCache>
            </c:numRef>
          </c:val>
        </c:ser>
        <c:ser>
          <c:idx val="3"/>
          <c:order val="3"/>
          <c:tx>
            <c:strRef>
              <c:f>Sheet1!$F$31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Sheet1!$B$32:$B$39</c:f>
              <c:strCache>
                <c:ptCount val="8"/>
                <c:pt idx="0">
                  <c:v>RX</c:v>
                </c:pt>
                <c:pt idx="1">
                  <c:v>SELF</c:v>
                </c:pt>
                <c:pt idx="2">
                  <c:v>ER</c:v>
                </c:pt>
                <c:pt idx="3">
                  <c:v>POSITIVE</c:v>
                </c:pt>
                <c:pt idx="4">
                  <c:v>NEGATIVE </c:v>
                </c:pt>
                <c:pt idx="5">
                  <c:v>MISCARRIAGES</c:v>
                </c:pt>
                <c:pt idx="6">
                  <c:v>DELIVERIES</c:v>
                </c:pt>
                <c:pt idx="7">
                  <c:v>CANCELLED RX</c:v>
                </c:pt>
              </c:strCache>
            </c:strRef>
          </c:cat>
          <c:val>
            <c:numRef>
              <c:f>Sheet1!$F$32:$F$39</c:f>
              <c:numCache>
                <c:formatCode>General</c:formatCode>
                <c:ptCount val="8"/>
                <c:pt idx="0">
                  <c:v>272</c:v>
                </c:pt>
                <c:pt idx="1">
                  <c:v>78</c:v>
                </c:pt>
                <c:pt idx="2">
                  <c:v>183</c:v>
                </c:pt>
                <c:pt idx="3">
                  <c:v>116</c:v>
                </c:pt>
                <c:pt idx="4">
                  <c:v>126</c:v>
                </c:pt>
                <c:pt idx="5">
                  <c:v>8</c:v>
                </c:pt>
                <c:pt idx="6">
                  <c:v>73</c:v>
                </c:pt>
                <c:pt idx="7">
                  <c:v>12</c:v>
                </c:pt>
              </c:numCache>
            </c:numRef>
          </c:val>
        </c:ser>
        <c:ser>
          <c:idx val="4"/>
          <c:order val="4"/>
          <c:tx>
            <c:strRef>
              <c:f>Sheet1!$G$31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Sheet1!$B$32:$B$39</c:f>
              <c:strCache>
                <c:ptCount val="8"/>
                <c:pt idx="0">
                  <c:v>RX</c:v>
                </c:pt>
                <c:pt idx="1">
                  <c:v>SELF</c:v>
                </c:pt>
                <c:pt idx="2">
                  <c:v>ER</c:v>
                </c:pt>
                <c:pt idx="3">
                  <c:v>POSITIVE</c:v>
                </c:pt>
                <c:pt idx="4">
                  <c:v>NEGATIVE </c:v>
                </c:pt>
                <c:pt idx="5">
                  <c:v>MISCARRIAGES</c:v>
                </c:pt>
                <c:pt idx="6">
                  <c:v>DELIVERIES</c:v>
                </c:pt>
                <c:pt idx="7">
                  <c:v>CANCELLED RX</c:v>
                </c:pt>
              </c:strCache>
            </c:strRef>
          </c:cat>
          <c:val>
            <c:numRef>
              <c:f>Sheet1!$G$32:$G$39</c:f>
              <c:numCache>
                <c:formatCode>General</c:formatCode>
                <c:ptCount val="8"/>
                <c:pt idx="0">
                  <c:v>364</c:v>
                </c:pt>
                <c:pt idx="1">
                  <c:v>92</c:v>
                </c:pt>
                <c:pt idx="2">
                  <c:v>191</c:v>
                </c:pt>
                <c:pt idx="3">
                  <c:v>214</c:v>
                </c:pt>
                <c:pt idx="4">
                  <c:v>150</c:v>
                </c:pt>
                <c:pt idx="5">
                  <c:v>14</c:v>
                </c:pt>
                <c:pt idx="6">
                  <c:v>25</c:v>
                </c:pt>
                <c:pt idx="7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85855288"/>
        <c:axId val="285851760"/>
      </c:barChart>
      <c:catAx>
        <c:axId val="285855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851760"/>
        <c:crosses val="autoZero"/>
        <c:auto val="1"/>
        <c:lblAlgn val="ctr"/>
        <c:lblOffset val="100"/>
        <c:noMultiLvlLbl val="0"/>
      </c:catAx>
      <c:valAx>
        <c:axId val="285851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855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2023 TREATMENT OUTCOME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RX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Sheet2!$A$2:$A$13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Sheet2!$B$2:$B$13</c:f>
              <c:numCache>
                <c:formatCode>General</c:formatCode>
                <c:ptCount val="12"/>
                <c:pt idx="0">
                  <c:v>26</c:v>
                </c:pt>
                <c:pt idx="1">
                  <c:v>18</c:v>
                </c:pt>
                <c:pt idx="2">
                  <c:v>35</c:v>
                </c:pt>
                <c:pt idx="3">
                  <c:v>28</c:v>
                </c:pt>
                <c:pt idx="4">
                  <c:v>39</c:v>
                </c:pt>
                <c:pt idx="5">
                  <c:v>29</c:v>
                </c:pt>
                <c:pt idx="6">
                  <c:v>39</c:v>
                </c:pt>
                <c:pt idx="7">
                  <c:v>45</c:v>
                </c:pt>
                <c:pt idx="8">
                  <c:v>24</c:v>
                </c:pt>
                <c:pt idx="9">
                  <c:v>51</c:v>
                </c:pt>
                <c:pt idx="10">
                  <c:v>30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POSITIVE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Sheet2!$A$2:$A$13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Sheet2!$C$2:$C$13</c:f>
              <c:numCache>
                <c:formatCode>General</c:formatCode>
                <c:ptCount val="12"/>
                <c:pt idx="0">
                  <c:v>14</c:v>
                </c:pt>
                <c:pt idx="1">
                  <c:v>7</c:v>
                </c:pt>
                <c:pt idx="2">
                  <c:v>16</c:v>
                </c:pt>
                <c:pt idx="3">
                  <c:v>15</c:v>
                </c:pt>
                <c:pt idx="4">
                  <c:v>25</c:v>
                </c:pt>
                <c:pt idx="5">
                  <c:v>20</c:v>
                </c:pt>
                <c:pt idx="6">
                  <c:v>25</c:v>
                </c:pt>
                <c:pt idx="7">
                  <c:v>29</c:v>
                </c:pt>
                <c:pt idx="8">
                  <c:v>16</c:v>
                </c:pt>
                <c:pt idx="9">
                  <c:v>32</c:v>
                </c:pt>
                <c:pt idx="10">
                  <c:v>15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NEGATIVE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Sheet2!$A$2:$A$13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Sheet2!$D$2:$D$13</c:f>
              <c:numCache>
                <c:formatCode>General</c:formatCode>
                <c:ptCount val="12"/>
                <c:pt idx="0">
                  <c:v>12</c:v>
                </c:pt>
                <c:pt idx="1">
                  <c:v>11</c:v>
                </c:pt>
                <c:pt idx="2">
                  <c:v>19</c:v>
                </c:pt>
                <c:pt idx="3">
                  <c:v>13</c:v>
                </c:pt>
                <c:pt idx="4">
                  <c:v>14</c:v>
                </c:pt>
                <c:pt idx="5">
                  <c:v>9</c:v>
                </c:pt>
                <c:pt idx="6">
                  <c:v>14</c:v>
                </c:pt>
                <c:pt idx="7">
                  <c:v>16</c:v>
                </c:pt>
                <c:pt idx="8">
                  <c:v>8</c:v>
                </c:pt>
                <c:pt idx="9">
                  <c:v>19</c:v>
                </c:pt>
                <c:pt idx="10">
                  <c:v>15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20801896"/>
        <c:axId val="220802280"/>
      </c:barChart>
      <c:catAx>
        <c:axId val="220801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802280"/>
        <c:crosses val="autoZero"/>
        <c:auto val="1"/>
        <c:lblAlgn val="ctr"/>
        <c:lblOffset val="100"/>
        <c:noMultiLvlLbl val="0"/>
      </c:catAx>
      <c:valAx>
        <c:axId val="220802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801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C8A4-5D40-467E-B7C4-9AD6BF81B3A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0071-0852-4BB3-86DF-CE0DA3CA5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54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C8A4-5D40-467E-B7C4-9AD6BF81B3A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0071-0852-4BB3-86DF-CE0DA3CA5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5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C8A4-5D40-467E-B7C4-9AD6BF81B3A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0071-0852-4BB3-86DF-CE0DA3CA5C9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9018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C8A4-5D40-467E-B7C4-9AD6BF81B3A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0071-0852-4BB3-86DF-CE0DA3CA5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64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C8A4-5D40-467E-B7C4-9AD6BF81B3A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0071-0852-4BB3-86DF-CE0DA3CA5C9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346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C8A4-5D40-467E-B7C4-9AD6BF81B3A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0071-0852-4BB3-86DF-CE0DA3CA5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71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C8A4-5D40-467E-B7C4-9AD6BF81B3A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0071-0852-4BB3-86DF-CE0DA3CA5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837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C8A4-5D40-467E-B7C4-9AD6BF81B3A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0071-0852-4BB3-86DF-CE0DA3CA5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98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C8A4-5D40-467E-B7C4-9AD6BF81B3A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0071-0852-4BB3-86DF-CE0DA3CA5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C8A4-5D40-467E-B7C4-9AD6BF81B3A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0071-0852-4BB3-86DF-CE0DA3CA5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27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C8A4-5D40-467E-B7C4-9AD6BF81B3A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0071-0852-4BB3-86DF-CE0DA3CA5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62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C8A4-5D40-467E-B7C4-9AD6BF81B3A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0071-0852-4BB3-86DF-CE0DA3CA5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38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C8A4-5D40-467E-B7C4-9AD6BF81B3A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0071-0852-4BB3-86DF-CE0DA3CA5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7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C8A4-5D40-467E-B7C4-9AD6BF81B3A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0071-0852-4BB3-86DF-CE0DA3CA5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7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C8A4-5D40-467E-B7C4-9AD6BF81B3A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0071-0852-4BB3-86DF-CE0DA3CA5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7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C8A4-5D40-467E-B7C4-9AD6BF81B3A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0071-0852-4BB3-86DF-CE0DA3CA5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86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0C8A4-5D40-467E-B7C4-9AD6BF81B3A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000071-0852-4BB3-86DF-CE0DA3CA5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2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897" y="352697"/>
            <a:ext cx="9562012" cy="3698139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PINK PETALS FERTILITY CLINIC</a:t>
            </a:r>
            <a:b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2023 ANNUAL TREATMENT SUMMARY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1752" y="4834604"/>
            <a:ext cx="7766936" cy="1096899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ctr"/>
            <a:r>
              <a:rPr lang="en-US" dirty="0" smtClean="0"/>
              <a:t>Prepared by :</a:t>
            </a:r>
          </a:p>
          <a:p>
            <a:pPr algn="ctr"/>
            <a:r>
              <a:rPr lang="en-US" dirty="0" err="1" smtClean="0"/>
              <a:t>Ifeyinwa</a:t>
            </a:r>
            <a:r>
              <a:rPr lang="en-US" dirty="0" smtClean="0"/>
              <a:t> AMARA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98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4504"/>
            <a:ext cx="10058400" cy="679268"/>
          </a:xfrm>
          <a:solidFill>
            <a:srgbClr val="7030A0"/>
          </a:solidFill>
        </p:spPr>
        <p:txBody>
          <a:bodyPr/>
          <a:lstStyle/>
          <a:p>
            <a:r>
              <a:rPr lang="en-US" dirty="0" smtClean="0"/>
              <a:t>ANNUAL TREATMENT SUMMARY- 2023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405988"/>
              </p:ext>
            </p:extLst>
          </p:nvPr>
        </p:nvGraphicFramePr>
        <p:xfrm>
          <a:off x="182879" y="1084216"/>
          <a:ext cx="9771021" cy="50422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9772"/>
                <a:gridCol w="386088"/>
                <a:gridCol w="636749"/>
                <a:gridCol w="526966"/>
                <a:gridCol w="603812"/>
                <a:gridCol w="749276"/>
                <a:gridCol w="526966"/>
                <a:gridCol w="779467"/>
                <a:gridCol w="724576"/>
                <a:gridCol w="801426"/>
                <a:gridCol w="526966"/>
                <a:gridCol w="526966"/>
                <a:gridCol w="526966"/>
                <a:gridCol w="526966"/>
                <a:gridCol w="988059"/>
              </a:tblGrid>
              <a:tr h="77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MONTH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NO OF RX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NO OF SELF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NO OF 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NO OF +VE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NO OF -VE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MISCARR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2022 DELIVERIES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CHE. PREG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>
                          <a:effectLst/>
                        </a:rPr>
                        <a:t>CANCELLED RX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>
                          <a:effectLst/>
                        </a:rPr>
                        <a:t>PGD’S 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 dirty="0">
                          <a:effectLst/>
                        </a:rPr>
                        <a:t>FET’S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>
                          <a:effectLst/>
                        </a:rPr>
                        <a:t>IUI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>
                          <a:effectLst/>
                        </a:rPr>
                        <a:t>FOT’S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200" b="1" u="none" strike="noStrike">
                          <a:effectLst/>
                        </a:rPr>
                        <a:t>BLIGHTED OVUM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</a:tr>
              <a:tr h="3181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JANUARY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r>
                        <a:rPr lang="en-US" sz="1200" b="1" u="none" strike="noStrike" dirty="0" smtClean="0"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</a:tr>
              <a:tr h="3181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FEBRUARY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r>
                        <a:rPr lang="en-US" sz="1200" b="1" u="none" strike="noStrike" dirty="0" smtClean="0"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</a:tr>
              <a:tr h="3181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MARCH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35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r>
                        <a:rPr lang="en-US" sz="1200" b="1" u="none" strike="noStrike" dirty="0" smtClean="0">
                          <a:effectLst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</a:tr>
              <a:tr h="3181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APRIL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r>
                        <a:rPr lang="en-US" sz="1200" b="1" u="none" strike="noStrike" dirty="0" smtClean="0"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</a:tr>
              <a:tr h="3181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MAY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39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r>
                        <a:rPr lang="en-US" sz="1200" b="1" u="none" strike="noStrike" dirty="0" smtClean="0"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</a:tr>
              <a:tr h="3181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JUNE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r>
                        <a:rPr lang="en-US" sz="1200" b="1" u="none" strike="noStrike" dirty="0" smtClean="0">
                          <a:effectLst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</a:tr>
              <a:tr h="3181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JULY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39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r>
                        <a:rPr lang="en-US" sz="1200" b="1" u="none" strike="noStrike" dirty="0" smtClean="0">
                          <a:effectLst/>
                        </a:rPr>
                        <a:t>13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</a:tr>
              <a:tr h="3181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AUGUST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45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r>
                        <a:rPr lang="en-US" sz="1200" b="1" u="none" strike="noStrike" dirty="0" smtClean="0">
                          <a:effectLst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</a:tr>
              <a:tr h="3181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SEPTEMBER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r>
                        <a:rPr lang="en-US" sz="1200" b="1" u="none" strike="noStrike" dirty="0" smtClean="0"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</a:tr>
              <a:tr h="3181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OCTOBER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51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32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r>
                        <a:rPr lang="en-US" sz="1200" b="1" u="none" strike="noStrike" dirty="0" smtClean="0">
                          <a:effectLst/>
                        </a:rPr>
                        <a:t>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</a:tr>
              <a:tr h="3181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NOVEMBER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30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r>
                        <a:rPr lang="en-US" sz="1200" b="1" u="none" strike="noStrike" dirty="0" smtClean="0">
                          <a:effectLst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</a:tr>
              <a:tr h="3181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DECEMBER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r>
                        <a:rPr lang="en-US" sz="1200" b="1" u="none" strike="noStrike" dirty="0" smtClean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</a:tr>
              <a:tr h="4453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364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92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191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214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150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73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34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 </a:t>
                      </a:r>
                      <a:r>
                        <a:rPr lang="en-US" sz="1200" b="1" u="none" strike="noStrike" smtClean="0">
                          <a:effectLst/>
                        </a:rPr>
                        <a:t>77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40" marR="6140" marT="614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770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4504"/>
            <a:ext cx="10058400" cy="679268"/>
          </a:xfrm>
          <a:solidFill>
            <a:srgbClr val="7030A0"/>
          </a:solidFill>
        </p:spPr>
        <p:txBody>
          <a:bodyPr/>
          <a:lstStyle/>
          <a:p>
            <a:r>
              <a:rPr lang="en-US" dirty="0" smtClean="0"/>
              <a:t>ANNUAL TREATMENT SUMMARY- 2023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6287"/>
            <a:ext cx="8596668" cy="4735076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data represents the number of treatments conducted at pink petals fertility clinic between January and November 2023.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Overall, the number of clients that had a successful treatments outweighed the number that had failed cycles with a significant figure with exception of February and November.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Within this stipulated period, the total number of positive results yielded 214 out of 364 total treatments for the year amounting to 59% and the number of negative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results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recorded 150 resulting to 41%.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86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943" y="0"/>
            <a:ext cx="10789920" cy="879566"/>
          </a:xfrm>
          <a:solidFill>
            <a:srgbClr val="7030A0"/>
          </a:solidFill>
        </p:spPr>
        <p:txBody>
          <a:bodyPr/>
          <a:lstStyle/>
          <a:p>
            <a:r>
              <a:rPr lang="en-US" dirty="0" smtClean="0"/>
              <a:t>TREATMENT SUMMARY - 2019 TO 2023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306996"/>
              </p:ext>
            </p:extLst>
          </p:nvPr>
        </p:nvGraphicFramePr>
        <p:xfrm>
          <a:off x="195943" y="979712"/>
          <a:ext cx="4340964" cy="4258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8093"/>
                <a:gridCol w="495488"/>
                <a:gridCol w="705205"/>
                <a:gridCol w="583618"/>
                <a:gridCol w="668728"/>
                <a:gridCol w="829832"/>
              </a:tblGrid>
              <a:tr h="4731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SUMMARY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2021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2022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2023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31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RX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150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242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364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31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SELF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81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78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92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31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ER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34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105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156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183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191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31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POSITIVE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46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95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116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31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NEGATIVE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32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83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111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126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150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31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MISCARRIAGES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31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DELIVERIES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62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73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31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CANCELLED RX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 </a:t>
                      </a:r>
                      <a:r>
                        <a:rPr lang="en-US" sz="1200" b="1" u="none" strike="noStrike" dirty="0" smtClean="0">
                          <a:effectLst/>
                        </a:rPr>
                        <a:t>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3590975"/>
              </p:ext>
            </p:extLst>
          </p:nvPr>
        </p:nvGraphicFramePr>
        <p:xfrm>
          <a:off x="4767944" y="1110344"/>
          <a:ext cx="6348549" cy="4180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95943" y="5473005"/>
            <a:ext cx="109205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Comparing this data with the previous years: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 had 53 treatments with 17 positives (32.07%) and 32 negatives (60.37%)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 recorded 150 treatments with 46 positives (30.66%) and 83 negative results (55.35%)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 and 2022 had around 207 and 242 treatments with total number of positives resulting to 46% and 47.9% respectively with a negative outcome of 53.8 and 52% .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47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00149"/>
            <a:ext cx="10071463" cy="905691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 smtClean="0"/>
              <a:t>2023 TREAMENT OUTCOME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012196"/>
              </p:ext>
            </p:extLst>
          </p:nvPr>
        </p:nvGraphicFramePr>
        <p:xfrm>
          <a:off x="182880" y="1105015"/>
          <a:ext cx="3441541" cy="35584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283"/>
                <a:gridCol w="314942"/>
                <a:gridCol w="769904"/>
                <a:gridCol w="1060412"/>
              </a:tblGrid>
              <a:tr h="23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MONTH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RX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POSITIVE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NEGATIVE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73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effectLst/>
                        </a:rPr>
                        <a:t>JANUARY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73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FEBRUARY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MARCH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35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421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APRIL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MAY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39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JUNE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JULY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39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AUGUST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45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SEPTEMBER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OCTOBER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51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32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NOVEMBER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30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effectLst/>
                        </a:rPr>
                        <a:t>DECEMBER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574339"/>
              </p:ext>
            </p:extLst>
          </p:nvPr>
        </p:nvGraphicFramePr>
        <p:xfrm>
          <a:off x="3744684" y="1136469"/>
          <a:ext cx="6783977" cy="3566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36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" y="204652"/>
            <a:ext cx="10071463" cy="905691"/>
          </a:xfrm>
          <a:solidFill>
            <a:srgbClr val="7030A0"/>
          </a:solidFill>
        </p:spPr>
        <p:txBody>
          <a:bodyPr/>
          <a:lstStyle/>
          <a:p>
            <a:pPr algn="ctr"/>
            <a:r>
              <a:rPr lang="en-US" dirty="0"/>
              <a:t>DELIVERIES FROM 2019 T0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/>
              <a:t>2019  - 11 DELIVERIES TO 22 BABIES</a:t>
            </a:r>
          </a:p>
          <a:p>
            <a:pPr marL="0" indent="0" algn="just">
              <a:buNone/>
            </a:pPr>
            <a:r>
              <a:rPr lang="en-US" sz="2400" b="1" dirty="0"/>
              <a:t> </a:t>
            </a:r>
          </a:p>
          <a:p>
            <a:pPr marL="0" indent="0" algn="just">
              <a:buNone/>
            </a:pPr>
            <a:r>
              <a:rPr lang="en-US" sz="2400" b="1" dirty="0"/>
              <a:t>2020 – 18 DELIVERIES TO 24 BABIES</a:t>
            </a:r>
          </a:p>
          <a:p>
            <a:pPr marL="0" indent="0" algn="just">
              <a:buNone/>
            </a:pPr>
            <a:r>
              <a:rPr lang="en-US" sz="2400" b="1" dirty="0"/>
              <a:t> </a:t>
            </a:r>
          </a:p>
          <a:p>
            <a:pPr marL="0" indent="0" algn="just">
              <a:buNone/>
            </a:pPr>
            <a:r>
              <a:rPr lang="en-US" sz="2400" b="1" dirty="0"/>
              <a:t>2021 – 62 DELIVERIES TO 87 BABIES</a:t>
            </a:r>
          </a:p>
          <a:p>
            <a:pPr marL="0" indent="0" algn="just">
              <a:buNone/>
            </a:pPr>
            <a:r>
              <a:rPr lang="en-US" sz="2400" b="1" dirty="0"/>
              <a:t> </a:t>
            </a:r>
          </a:p>
          <a:p>
            <a:pPr marL="0" indent="0" algn="just">
              <a:buNone/>
            </a:pPr>
            <a:r>
              <a:rPr lang="en-US" sz="2400" b="1" dirty="0"/>
              <a:t>2022 – 72 DELIVERIES TO 113 BABIES</a:t>
            </a:r>
          </a:p>
        </p:txBody>
      </p:sp>
    </p:spTree>
    <p:extLst>
      <p:ext uri="{BB962C8B-B14F-4D97-AF65-F5344CB8AC3E}">
        <p14:creationId xmlns:p14="http://schemas.microsoft.com/office/powerpoint/2010/main" val="319404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00891"/>
            <a:ext cx="8596668" cy="5440471"/>
          </a:xfrm>
          <a:solidFill>
            <a:schemeClr val="accent5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9600" dirty="0" smtClean="0"/>
              <a:t>THANK YOU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87246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</TotalTime>
  <Words>458</Words>
  <Application>Microsoft Office PowerPoint</Application>
  <PresentationFormat>Widescreen</PresentationFormat>
  <Paragraphs>344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Facet</vt:lpstr>
      <vt:lpstr>PINK PETALS FERTILITY CLINIC 2023 ANNUAL TREATMENT SUMMARY</vt:lpstr>
      <vt:lpstr>ANNUAL TREATMENT SUMMARY- 2023</vt:lpstr>
      <vt:lpstr>ANNUAL TREATMENT SUMMARY- 2023</vt:lpstr>
      <vt:lpstr>TREATMENT SUMMARY - 2019 TO 2023</vt:lpstr>
      <vt:lpstr>2023 TREAMENT OUTCOME</vt:lpstr>
      <vt:lpstr>DELIVERIES FROM 2019 T0 2022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PINK PETALS FERTILITY CLINIC 2023 ANNUAL TREATMENT SUMMARY</dc:title>
  <dc:creator>HP</dc:creator>
  <cp:lastModifiedBy>HP</cp:lastModifiedBy>
  <cp:revision>17</cp:revision>
  <dcterms:created xsi:type="dcterms:W3CDTF">2024-01-30T21:35:28Z</dcterms:created>
  <dcterms:modified xsi:type="dcterms:W3CDTF">2024-02-01T08:15:13Z</dcterms:modified>
</cp:coreProperties>
</file>